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1" r:id="rId7"/>
    <p:sldId id="264" r:id="rId8"/>
    <p:sldId id="263" r:id="rId9"/>
    <p:sldId id="260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82371-F49F-4C9B-AB22-EF59F342185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11C4-FE0A-4E3B-99CC-294F3E8C9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8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1C4-FE0A-4E3B-99CC-294F3E8C9D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92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44D76F-D393-43D4-BCE2-2A9D8A3ACDF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8AC1F4-CEAB-4967-81BF-295A4A0C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5648623" cy="23788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>
                <a:latin typeface="AR ESSENCE" panose="02000000000000000000" pitchFamily="2" charset="0"/>
              </a:rPr>
              <a:t>“The U.N. is like your</a:t>
            </a:r>
            <a:br>
              <a:rPr lang="en-US" dirty="0">
                <a:latin typeface="AR ESSENCE" panose="02000000000000000000" pitchFamily="2" charset="0"/>
              </a:rPr>
            </a:br>
            <a:r>
              <a:rPr lang="en-US" dirty="0">
                <a:latin typeface="AR ESSENCE" panose="02000000000000000000" pitchFamily="2" charset="0"/>
              </a:rPr>
              <a:t>conscience. It can’t make</a:t>
            </a:r>
            <a:br>
              <a:rPr lang="en-US" dirty="0">
                <a:latin typeface="AR ESSENCE" panose="02000000000000000000" pitchFamily="2" charset="0"/>
              </a:rPr>
            </a:br>
            <a:r>
              <a:rPr lang="en-US" dirty="0">
                <a:latin typeface="AR ESSENCE" panose="02000000000000000000" pitchFamily="2" charset="0"/>
              </a:rPr>
              <a:t>you do the right thing,</a:t>
            </a:r>
            <a:br>
              <a:rPr lang="en-US" dirty="0">
                <a:latin typeface="AR ESSENCE" panose="02000000000000000000" pitchFamily="2" charset="0"/>
              </a:rPr>
            </a:br>
            <a:r>
              <a:rPr lang="en-US" dirty="0">
                <a:latin typeface="AR ESSENCE" panose="02000000000000000000" pitchFamily="2" charset="0"/>
              </a:rPr>
              <a:t>but it can help you</a:t>
            </a:r>
            <a:br>
              <a:rPr lang="en-US" dirty="0">
                <a:latin typeface="AR ESSENCE" panose="02000000000000000000" pitchFamily="2" charset="0"/>
              </a:rPr>
            </a:br>
            <a:r>
              <a:rPr lang="en-US" dirty="0">
                <a:latin typeface="AR ESSENCE" panose="02000000000000000000" pitchFamily="2" charset="0"/>
              </a:rPr>
              <a:t>make the right decision.”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892" y="3501007"/>
            <a:ext cx="7119108" cy="3328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892" y="3161660"/>
            <a:ext cx="7119108" cy="36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8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0" y="1988840"/>
            <a:ext cx="5798096" cy="1944216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defeated smallpox in 1958-1979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1986 have a special committee devoted to HIV / AIDS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Played a crucial role in the 2014-295 Ebola outbreak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helped to decrease the polio spread for 90%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0"/>
            <a:ext cx="4896544" cy="1501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6632"/>
            <a:ext cx="4572000" cy="3057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221088"/>
            <a:ext cx="4959878" cy="2791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4048154"/>
            <a:ext cx="1800199" cy="26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2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528172"/>
          </a:xfrm>
        </p:spPr>
        <p:txBody>
          <a:bodyPr/>
          <a:lstStyle/>
          <a:p>
            <a:pPr>
              <a:buAutoNum type="arabicParenR"/>
            </a:pPr>
            <a:r>
              <a:rPr lang="ru-RU" dirty="0" smtClean="0"/>
              <a:t>НА КАКОЙ ОСНОВЕ ФОРМИРУЕТСЯ ВОЕННЫЙ КОНТИНГЕНТ ООН?</a:t>
            </a:r>
          </a:p>
          <a:p>
            <a:pPr marL="0" indent="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674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2) КАКИЕ РЕШЕНИЯ ГА ОБЯЗАТЕЛЬНЫ ДЛЯ ВСЕХ СТРАН?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63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3) КАКОЙ ГЕНСЕК ПРЕДЛАГАЛ В 2005 РЕФОРМУ ООН?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56302"/>
            <a:ext cx="29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4) А ОНА СОСТОЯЛАСЬ?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645024"/>
            <a:ext cx="604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5) КАКОЙ ОРГАН ООН МОЖЕТ ВВОДИТЬ САНКЦИИ?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573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6) КАКИЕ ВОПРОСЫ НЕ МОЖЕТ ОБСУЖДАТЬ ГА?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157192"/>
            <a:ext cx="64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7) В КАКИХ СЛУЧАЯХ ГА ВСЕ-ТАКИ ЭТО ОБСУЖДАЕТ?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36" y="552652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8) КОГДА У ВАС ЗАЧЕТ ПО </a:t>
            </a:r>
            <a:r>
              <a:rPr lang="en-US" sz="4000" b="1" dirty="0" smtClean="0">
                <a:solidFill>
                  <a:schemeClr val="bg1"/>
                </a:solidFill>
              </a:rPr>
              <a:t>COUNTRY PROFILE?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6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0120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</a:t>
            </a:r>
            <a:endParaRPr lang="ru-RU" sz="9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 ASSEMBLY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2884944" cy="2184356"/>
          </a:xfrm>
        </p:spPr>
        <p:txBody>
          <a:bodyPr/>
          <a:lstStyle/>
          <a:p>
            <a:r>
              <a:rPr lang="en-US" i="1" dirty="0"/>
              <a:t>The opening of the U.N.</a:t>
            </a:r>
          </a:p>
          <a:p>
            <a:r>
              <a:rPr lang="en-US" i="1" dirty="0"/>
              <a:t>General Assembly “is</a:t>
            </a:r>
          </a:p>
          <a:p>
            <a:r>
              <a:rPr lang="en-US" i="1" dirty="0"/>
              <a:t>the World Cup of</a:t>
            </a:r>
          </a:p>
          <a:p>
            <a:r>
              <a:rPr lang="en-US" i="1" dirty="0"/>
              <a:t>diplomacy, it’s the Oscars</a:t>
            </a:r>
          </a:p>
          <a:p>
            <a:r>
              <a:rPr lang="en-US" i="1" dirty="0"/>
              <a:t>of diplomacy. It’s also an</a:t>
            </a:r>
          </a:p>
          <a:p>
            <a:r>
              <a:rPr lang="en-US" i="1" dirty="0"/>
              <a:t>interesting fashion week.” 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2312" y="1110273"/>
            <a:ext cx="6516216" cy="5747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50" dirty="0" smtClean="0"/>
              <a:t>The Assembly meets in regular session intensively from September to December each year, and then as required.</a:t>
            </a:r>
          </a:p>
          <a:p>
            <a:endParaRPr lang="en-US" sz="1750" dirty="0" smtClean="0"/>
          </a:p>
          <a:p>
            <a:r>
              <a:rPr lang="en-US" sz="1750" i="1" dirty="0" smtClean="0"/>
              <a:t>What they do is</a:t>
            </a:r>
          </a:p>
          <a:p>
            <a:r>
              <a:rPr lang="en-US" sz="1750" dirty="0" smtClean="0"/>
              <a:t>   1) Consider and </a:t>
            </a:r>
            <a:r>
              <a:rPr lang="en-US" sz="1750" b="1" dirty="0" smtClean="0"/>
              <a:t>make recommendations</a:t>
            </a:r>
            <a:r>
              <a:rPr lang="en-US" sz="1750" dirty="0" smtClean="0"/>
              <a:t>;</a:t>
            </a:r>
          </a:p>
          <a:p>
            <a:r>
              <a:rPr lang="en-US" sz="1750" dirty="0" smtClean="0"/>
              <a:t>    2) Discuss any question relating to international peace and security and, </a:t>
            </a:r>
            <a:r>
              <a:rPr lang="en-US" sz="1750" b="1" dirty="0" smtClean="0"/>
              <a:t>except</a:t>
            </a:r>
            <a:r>
              <a:rPr lang="en-US" sz="1750" dirty="0" smtClean="0"/>
              <a:t> where a dispute or situation </a:t>
            </a:r>
            <a:r>
              <a:rPr lang="en-US" sz="1750" b="1" dirty="0" smtClean="0"/>
              <a:t>is currently being discussed by the Security Council</a:t>
            </a:r>
            <a:r>
              <a:rPr lang="en-US" sz="1750" dirty="0" smtClean="0"/>
              <a:t>, make recommendations on it;</a:t>
            </a:r>
          </a:p>
          <a:p>
            <a:r>
              <a:rPr lang="en-US" sz="1750" dirty="0" smtClean="0"/>
              <a:t>    3) Discuss, with the same exception, and make recommendations on any questions within the scope of the Charter or affecting </a:t>
            </a:r>
            <a:r>
              <a:rPr lang="en-US" sz="1750" b="1" dirty="0" smtClean="0"/>
              <a:t>the powers and functions </a:t>
            </a:r>
            <a:r>
              <a:rPr lang="en-US" sz="1750" dirty="0" smtClean="0"/>
              <a:t>of any organ of the United Nations;</a:t>
            </a:r>
          </a:p>
          <a:p>
            <a:r>
              <a:rPr lang="en-US" sz="1750" dirty="0"/>
              <a:t> </a:t>
            </a:r>
            <a:r>
              <a:rPr lang="en-US" sz="1750" dirty="0" smtClean="0"/>
              <a:t>  4) Make recommendations for the peaceful settlement of any situation that might impair friendly relations among nations;</a:t>
            </a:r>
          </a:p>
          <a:p>
            <a:r>
              <a:rPr lang="en-US" sz="1750" dirty="0" smtClean="0"/>
              <a:t>   5) Consider and approve </a:t>
            </a:r>
            <a:r>
              <a:rPr lang="en-US" sz="1750" b="1" dirty="0" smtClean="0"/>
              <a:t>the United Nations budget </a:t>
            </a:r>
            <a:r>
              <a:rPr lang="en-US" sz="1750" dirty="0" smtClean="0"/>
              <a:t>and establish the financial assessments of Member States;</a:t>
            </a:r>
          </a:p>
          <a:p>
            <a:r>
              <a:rPr lang="en-US" sz="1750" dirty="0" smtClean="0"/>
              <a:t>   6) </a:t>
            </a:r>
            <a:r>
              <a:rPr lang="en-US" sz="1750" b="1" dirty="0" smtClean="0"/>
              <a:t>Elect</a:t>
            </a:r>
            <a:r>
              <a:rPr lang="en-US" sz="1750" dirty="0" smtClean="0"/>
              <a:t> the non-permanent members of the Security Council and the members of other United Nations councils and organs and, on the recommendation of the Security Council, appoint the Secretary-General.</a:t>
            </a:r>
            <a:endParaRPr lang="en-US" sz="17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23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2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6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41020" cy="1412736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THE PROBLEMS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164388" cy="4275813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state-one vote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allows only 5% of world’s population to pass a 2/3 majority resolution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have the binding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forces over the member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</a:p>
          <a:p>
            <a:pPr>
              <a:buAutoNum type="arabicParenR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enforce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decisions</a:t>
            </a:r>
          </a:p>
          <a:p>
            <a:pPr>
              <a:buAutoNum type="arabicParenR"/>
            </a:pPr>
            <a:endParaRPr 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"Uniting for Peace"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empowered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Assembly to convene in emergency special session in order to recommend collective measures, including the use of armed force, in the event of a breach of the peace or an act of aggression. </a:t>
            </a:r>
            <a:endPara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sessions have been convened under this procedure on ten occasions. The two most recent, in 1982 and 1997–2009, were about the status of the territories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occupied by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State of Israel.</a:t>
            </a:r>
            <a:endParaRPr lang="en-U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7952988" cy="1412736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REFORM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164388" cy="4563845"/>
          </a:xfrm>
        </p:spPr>
        <p:txBody>
          <a:bodyPr>
            <a:normAutofit/>
          </a:bodyPr>
          <a:lstStyle/>
          <a:p>
            <a:r>
              <a:rPr lang="en-US" sz="1800" b="0" dirty="0"/>
              <a:t>On 21 March 2005, Secretary-General </a:t>
            </a:r>
            <a:r>
              <a:rPr lang="en-US" sz="1800" dirty="0"/>
              <a:t>Kofi Annan </a:t>
            </a:r>
            <a:r>
              <a:rPr lang="en-US" sz="1800" b="0" dirty="0"/>
              <a:t>presented a </a:t>
            </a:r>
            <a:r>
              <a:rPr lang="en-US" sz="1800" b="0" dirty="0" err="1" smtClean="0"/>
              <a:t>reportthat</a:t>
            </a:r>
            <a:r>
              <a:rPr lang="en-US" sz="1800" b="0" dirty="0" smtClean="0"/>
              <a:t> </a:t>
            </a:r>
            <a:r>
              <a:rPr lang="en-US" sz="1800" b="0" dirty="0"/>
              <a:t>criticized the General Assembly for focusing so much on consensus that it was </a:t>
            </a:r>
            <a:r>
              <a:rPr lang="en-US" sz="1800" b="0" dirty="0" smtClean="0"/>
              <a:t>passing resolutions </a:t>
            </a:r>
            <a:r>
              <a:rPr lang="en-US" sz="1800" b="0" dirty="0"/>
              <a:t>reflecting </a:t>
            </a:r>
            <a:r>
              <a:rPr lang="en-US" sz="1800" dirty="0"/>
              <a:t>"the lowest common denominator of widely different </a:t>
            </a:r>
            <a:r>
              <a:rPr lang="en-US" sz="1800" dirty="0" smtClean="0"/>
              <a:t>opinions</a:t>
            </a:r>
            <a:r>
              <a:rPr lang="en-US" sz="1800" b="0" dirty="0" smtClean="0"/>
              <a:t>”.</a:t>
            </a:r>
          </a:p>
          <a:p>
            <a:r>
              <a:rPr lang="en-US" sz="1800" b="0" dirty="0" smtClean="0"/>
              <a:t>He </a:t>
            </a:r>
            <a:r>
              <a:rPr lang="en-US" sz="1800" b="0" dirty="0"/>
              <a:t>also criticized the Assembly for </a:t>
            </a:r>
            <a:r>
              <a:rPr lang="en-US" sz="1800" b="0" dirty="0" smtClean="0"/>
              <a:t>too broad agenda</a:t>
            </a:r>
          </a:p>
          <a:p>
            <a:r>
              <a:rPr lang="en-US" sz="1800" b="0" dirty="0" smtClean="0"/>
              <a:t>Annan </a:t>
            </a:r>
            <a:r>
              <a:rPr lang="en-US" sz="1800" b="0" dirty="0"/>
              <a:t>recommended </a:t>
            </a:r>
            <a:endParaRPr lang="en-US" sz="1800" b="0" dirty="0" smtClean="0"/>
          </a:p>
          <a:p>
            <a:r>
              <a:rPr lang="en-US" sz="1800" b="0" dirty="0" smtClean="0"/>
              <a:t>1)reviewing </a:t>
            </a:r>
            <a:r>
              <a:rPr lang="en-US" sz="1800" b="0" dirty="0"/>
              <a:t>the General Assembly's agenda, committee structure, and </a:t>
            </a:r>
            <a:r>
              <a:rPr lang="en-US" sz="1800" b="0" dirty="0" smtClean="0"/>
              <a:t>procedures;</a:t>
            </a:r>
          </a:p>
          <a:p>
            <a:r>
              <a:rPr lang="en-US" sz="1800" b="0" dirty="0" smtClean="0"/>
              <a:t>2) strengthening </a:t>
            </a:r>
            <a:r>
              <a:rPr lang="en-US" sz="1800" b="0" dirty="0"/>
              <a:t>the role and authority of its </a:t>
            </a:r>
            <a:r>
              <a:rPr lang="en-US" sz="1800" b="0" dirty="0" smtClean="0"/>
              <a:t>president; </a:t>
            </a:r>
            <a:r>
              <a:rPr lang="en-US" sz="1800" b="0" dirty="0"/>
              <a:t>and </a:t>
            </a:r>
            <a:endParaRPr lang="en-US" sz="1800" b="0" dirty="0" smtClean="0"/>
          </a:p>
          <a:p>
            <a:r>
              <a:rPr lang="en-US" sz="1800" b="0" dirty="0" smtClean="0"/>
              <a:t>3) establishing </a:t>
            </a:r>
            <a:r>
              <a:rPr lang="en-US" sz="1800" b="0" dirty="0"/>
              <a:t>a mechanism to review the decisions of its </a:t>
            </a:r>
            <a:endParaRPr lang="en-US" sz="1800" b="0" dirty="0" smtClean="0"/>
          </a:p>
          <a:p>
            <a:r>
              <a:rPr lang="en-US" sz="1800" b="0" dirty="0" smtClean="0"/>
              <a:t>Annan </a:t>
            </a:r>
            <a:r>
              <a:rPr lang="en-US" sz="1800" b="0" dirty="0"/>
              <a:t>reminded UN members of their responsibility to implement reforms, if they expect to realize improvements in UN effectiveness</a:t>
            </a:r>
            <a:r>
              <a:rPr lang="en-US" sz="1800" b="0" dirty="0" smtClean="0"/>
              <a:t>.</a:t>
            </a:r>
            <a:endParaRPr lang="ru-RU" sz="18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-9134" y="476672"/>
            <a:ext cx="9168680" cy="4584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08751"/>
            <a:ext cx="7050223" cy="47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5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877272"/>
            <a:ext cx="9433048" cy="54864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SECURITY COUNCIL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Decisions are legally binding</a:t>
            </a:r>
          </a:p>
          <a:p>
            <a:r>
              <a:rPr lang="en-US" dirty="0" smtClean="0"/>
              <a:t>The only UN body that can authorize military operations</a:t>
            </a:r>
          </a:p>
          <a:p>
            <a:r>
              <a:rPr lang="en-US" dirty="0" smtClean="0"/>
              <a:t>G5 states have veto power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8600" cy="518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0"/>
            <a:ext cx="6734681" cy="517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506" y="0"/>
            <a:ext cx="9901675" cy="517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1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252520" cy="548640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PEACe</a:t>
            </a:r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-KEEPING OPERATIONS</a:t>
            </a:r>
            <a:endParaRPr lang="ru-RU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008515"/>
            <a:ext cx="5976664" cy="3579849"/>
          </a:xfrm>
        </p:spPr>
        <p:txBody>
          <a:bodyPr/>
          <a:lstStyle/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Authorized only by SC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being conducted on large scale only after the end of the Cold War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Governed by DPKO-Department of Peace-Keeping operations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start even if the opponents have not reached cease-fire agreement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countries sponsor peace-keeping missions using the formula they determine themselves, but the debt is still about 3 billion dollars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not only about military help</a:t>
            </a:r>
          </a:p>
          <a:p>
            <a:pPr>
              <a:buAutoNum type="arabicParenR"/>
            </a:pPr>
            <a:endParaRPr lang="en-US" dirty="0" smtClean="0"/>
          </a:p>
          <a:p>
            <a:pPr>
              <a:buAutoNum type="arabi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798440" cy="2798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908720"/>
            <a:ext cx="6588224" cy="42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4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77" y="5256295"/>
            <a:ext cx="8892480" cy="1124704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Rwanda genocide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948364" cy="4707615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April to July 1994, members of the Hutu ethnic majority in the east-central African nation of Rwanda murdered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800,000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mostly of 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Tutsi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minority. </a:t>
            </a:r>
            <a:endParaRPr lang="en-US" sz="2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Begun 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extreme Hutu nationalists in the capital of Kigali, the genocide spread throughout the country with </a:t>
            </a:r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speed 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brutality, as ordinary citizens were incited by local officials and the Hutu Power government to take up arms against their </a:t>
            </a:r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neighbors.</a:t>
            </a:r>
          </a:p>
          <a:p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USA, Belgium and the UN were </a:t>
            </a:r>
            <a:r>
              <a:rPr lang="en-US" sz="2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critisized</a:t>
            </a:r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complacency and lack of action</a:t>
            </a:r>
            <a:endParaRPr lang="ru-RU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21"/>
            <a:ext cx="9036496" cy="5026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870"/>
            <a:ext cx="9150047" cy="51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8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772816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UNIFIL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5148064" cy="2210490"/>
          </a:xfrm>
        </p:spPr>
        <p:txBody>
          <a:bodyPr/>
          <a:lstStyle/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Was established in 1978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Was numerously accused of being ineffective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10 838 soldiers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The main goal is to prevent </a:t>
            </a:r>
            <a:r>
              <a:rPr lang="en-US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ezbolla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crossing the border with Israel and prevent attacks</a:t>
            </a:r>
          </a:p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Isreal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claims that UNFIL assists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Hezbolla</a:t>
            </a:r>
            <a:endParaRPr lang="ru-RU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58641"/>
            <a:ext cx="416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Apart from preventing the breach of peace, UNIFIL organizes blood donation, educate children and orphans, demine territories contaminated with landmines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901440" cy="2594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2494186"/>
            <a:ext cx="3923928" cy="2605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874"/>
            <a:ext cx="9151849" cy="52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8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18645"/>
            <a:ext cx="7736964" cy="1834332"/>
          </a:xfrm>
        </p:spPr>
        <p:txBody>
          <a:bodyPr>
            <a:normAutofit fontScale="92500" lnSpcReduction="10000"/>
          </a:bodyPr>
          <a:lstStyle/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of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finacial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recources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UN go to this forum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most committees, can only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recommned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sanctions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Decisions are not legally binding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launched a number of initiatives for LEDCs</a:t>
            </a:r>
          </a:p>
          <a:p>
            <a:pPr>
              <a:buAutoNum type="arabicParenR"/>
            </a:pP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created a </a:t>
            </a:r>
            <a:r>
              <a:rPr lang="en-US" dirty="0" smtClean="0"/>
              <a:t>number of subsidiary bodies, some of </a:t>
            </a:r>
            <a:r>
              <a:rPr lang="en-US" dirty="0" err="1" smtClean="0"/>
              <a:t>whih</a:t>
            </a:r>
            <a:r>
              <a:rPr lang="en-US" dirty="0" smtClean="0"/>
              <a:t> are currently independent </a:t>
            </a:r>
          </a:p>
          <a:p>
            <a:pPr>
              <a:buAutoNum type="arabicParenR"/>
            </a:pPr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56076" y="368160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91880" y="3681608"/>
            <a:ext cx="76053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180844" y="3681608"/>
            <a:ext cx="79208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9495" y="422618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UNAIDS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22108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 on </a:t>
            </a:r>
          </a:p>
          <a:p>
            <a:r>
              <a:rPr lang="en-US" dirty="0" smtClean="0"/>
              <a:t>Narcotic Drugs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41531" y="4217387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Human rights</a:t>
            </a:r>
          </a:p>
          <a:p>
            <a:r>
              <a:rPr lang="en-US" dirty="0" smtClean="0"/>
              <a:t>committee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2249" y="-30413"/>
            <a:ext cx="6007383" cy="1849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256" y="4107220"/>
            <a:ext cx="2275050" cy="13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1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2056</TotalTime>
  <Words>845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“The U.N. is like your conscience. It can’t make you do the right thing, but it can help you make the right decision.”</vt:lpstr>
      <vt:lpstr>GENERAL  ASSEMBLY</vt:lpstr>
      <vt:lpstr>THE PROBLEMS</vt:lpstr>
      <vt:lpstr>REFORM</vt:lpstr>
      <vt:lpstr>SECURITY COUNCIL</vt:lpstr>
      <vt:lpstr>PEACe-KEEPING OPERATIONS</vt:lpstr>
      <vt:lpstr>Rwanda genocide</vt:lpstr>
      <vt:lpstr>UNIFIL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U.N. is like your conscience. It can’t make you do the right thing, but it can help you make the right decision.”</dc:title>
  <dc:creator>super</dc:creator>
  <cp:lastModifiedBy>Айгерим Советхановна</cp:lastModifiedBy>
  <cp:revision>26</cp:revision>
  <dcterms:created xsi:type="dcterms:W3CDTF">2017-12-07T18:37:29Z</dcterms:created>
  <dcterms:modified xsi:type="dcterms:W3CDTF">2020-03-19T08:08:01Z</dcterms:modified>
</cp:coreProperties>
</file>